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76"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a:srgbClr val="FF00FF"/>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88CA568C-78FB-43E5-AEA8-F6D2D7CCE2F6}" type="datetimeFigureOut">
              <a:rPr lang="ar-IQ" smtClean="0"/>
              <a:t>19/01/1441</a:t>
            </a:fld>
            <a:endParaRPr lang="ar-IQ"/>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ar-IQ"/>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ECDF40B-9ED4-4DCF-B852-C81A3AB321B1}"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8CA568C-78FB-43E5-AEA8-F6D2D7CCE2F6}" type="datetimeFigureOut">
              <a:rPr lang="ar-IQ" smtClean="0"/>
              <a:t>19/01/1441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ECDF40B-9ED4-4DCF-B852-C81A3AB321B1}"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8CA568C-78FB-43E5-AEA8-F6D2D7CCE2F6}" type="datetimeFigureOut">
              <a:rPr lang="ar-IQ" smtClean="0"/>
              <a:t>19/01/1441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ECDF40B-9ED4-4DCF-B852-C81A3AB321B1}"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88CA568C-78FB-43E5-AEA8-F6D2D7CCE2F6}" type="datetimeFigureOut">
              <a:rPr lang="ar-IQ" smtClean="0"/>
              <a:t>19/01/1441</a:t>
            </a:fld>
            <a:endParaRPr lang="ar-IQ"/>
          </a:p>
        </p:txBody>
      </p:sp>
      <p:sp>
        <p:nvSpPr>
          <p:cNvPr id="5" name="Footer Placeholder 4"/>
          <p:cNvSpPr>
            <a:spLocks noGrp="1"/>
          </p:cNvSpPr>
          <p:nvPr>
            <p:ph type="ftr" sz="quarter" idx="11"/>
          </p:nvPr>
        </p:nvSpPr>
        <p:spPr>
          <a:xfrm>
            <a:off x="457200" y="6480969"/>
            <a:ext cx="4260056" cy="300831"/>
          </a:xfrm>
        </p:spPr>
        <p:txBody>
          <a:bodyPr/>
          <a:lstStyle/>
          <a:p>
            <a:endParaRPr lang="ar-IQ"/>
          </a:p>
        </p:txBody>
      </p:sp>
      <p:sp>
        <p:nvSpPr>
          <p:cNvPr id="6" name="Slide Number Placeholder 5"/>
          <p:cNvSpPr>
            <a:spLocks noGrp="1"/>
          </p:cNvSpPr>
          <p:nvPr>
            <p:ph type="sldNum" sz="quarter" idx="12"/>
          </p:nvPr>
        </p:nvSpPr>
        <p:spPr/>
        <p:txBody>
          <a:bodyPr/>
          <a:lstStyle/>
          <a:p>
            <a:fld id="{BECDF40B-9ED4-4DCF-B852-C81A3AB321B1}"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88CA568C-78FB-43E5-AEA8-F6D2D7CCE2F6}" type="datetimeFigureOut">
              <a:rPr lang="ar-IQ" smtClean="0"/>
              <a:t>19/01/1441</a:t>
            </a:fld>
            <a:endParaRPr lang="ar-IQ"/>
          </a:p>
        </p:txBody>
      </p:sp>
      <p:sp>
        <p:nvSpPr>
          <p:cNvPr id="5" name="Footer Placeholder 4"/>
          <p:cNvSpPr>
            <a:spLocks noGrp="1"/>
          </p:cNvSpPr>
          <p:nvPr>
            <p:ph type="ftr" sz="quarter" idx="11"/>
          </p:nvPr>
        </p:nvSpPr>
        <p:spPr>
          <a:xfrm>
            <a:off x="2619376" y="6480969"/>
            <a:ext cx="4260056" cy="300831"/>
          </a:xfrm>
        </p:spPr>
        <p:txBody>
          <a:bodyPr/>
          <a:lstStyle/>
          <a:p>
            <a:endParaRPr lang="ar-IQ"/>
          </a:p>
        </p:txBody>
      </p:sp>
      <p:sp>
        <p:nvSpPr>
          <p:cNvPr id="6" name="Slide Number Placeholder 5"/>
          <p:cNvSpPr>
            <a:spLocks noGrp="1"/>
          </p:cNvSpPr>
          <p:nvPr>
            <p:ph type="sldNum" sz="quarter" idx="12"/>
          </p:nvPr>
        </p:nvSpPr>
        <p:spPr>
          <a:xfrm>
            <a:off x="8451056" y="809624"/>
            <a:ext cx="502920" cy="300831"/>
          </a:xfrm>
        </p:spPr>
        <p:txBody>
          <a:bodyPr/>
          <a:lstStyle/>
          <a:p>
            <a:fld id="{BECDF40B-9ED4-4DCF-B852-C81A3AB321B1}" type="slidenum">
              <a:rPr lang="ar-IQ" smtClean="0"/>
              <a:t>‹#›</a:t>
            </a:fld>
            <a:endParaRPr lang="ar-IQ"/>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88CA568C-78FB-43E5-AEA8-F6D2D7CCE2F6}" type="datetimeFigureOut">
              <a:rPr lang="ar-IQ" smtClean="0"/>
              <a:t>19/01/1441</a:t>
            </a:fld>
            <a:endParaRPr lang="ar-IQ"/>
          </a:p>
        </p:txBody>
      </p:sp>
      <p:sp>
        <p:nvSpPr>
          <p:cNvPr id="6" name="Footer Placeholder 5"/>
          <p:cNvSpPr>
            <a:spLocks noGrp="1"/>
          </p:cNvSpPr>
          <p:nvPr>
            <p:ph type="ftr" sz="quarter" idx="11"/>
          </p:nvPr>
        </p:nvSpPr>
        <p:spPr>
          <a:xfrm>
            <a:off x="457200" y="6480969"/>
            <a:ext cx="4260056" cy="301752"/>
          </a:xfrm>
        </p:spPr>
        <p:txBody>
          <a:bodyPr/>
          <a:lstStyle/>
          <a:p>
            <a:endParaRPr lang="ar-IQ"/>
          </a:p>
        </p:txBody>
      </p:sp>
      <p:sp>
        <p:nvSpPr>
          <p:cNvPr id="7" name="Slide Number Placeholder 6"/>
          <p:cNvSpPr>
            <a:spLocks noGrp="1"/>
          </p:cNvSpPr>
          <p:nvPr>
            <p:ph type="sldNum" sz="quarter" idx="12"/>
          </p:nvPr>
        </p:nvSpPr>
        <p:spPr>
          <a:xfrm>
            <a:off x="7589520" y="6480969"/>
            <a:ext cx="502920" cy="301752"/>
          </a:xfrm>
        </p:spPr>
        <p:txBody>
          <a:bodyPr/>
          <a:lstStyle/>
          <a:p>
            <a:fld id="{BECDF40B-9ED4-4DCF-B852-C81A3AB321B1}"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88CA568C-78FB-43E5-AEA8-F6D2D7CCE2F6}" type="datetimeFigureOut">
              <a:rPr lang="ar-IQ" smtClean="0"/>
              <a:t>19/01/1441</a:t>
            </a:fld>
            <a:endParaRPr lang="ar-IQ"/>
          </a:p>
        </p:txBody>
      </p:sp>
      <p:sp>
        <p:nvSpPr>
          <p:cNvPr id="8" name="Footer Placeholder 7"/>
          <p:cNvSpPr>
            <a:spLocks noGrp="1"/>
          </p:cNvSpPr>
          <p:nvPr>
            <p:ph type="ftr" sz="quarter" idx="11"/>
          </p:nvPr>
        </p:nvSpPr>
        <p:spPr>
          <a:xfrm>
            <a:off x="457200" y="6480969"/>
            <a:ext cx="4261104" cy="301752"/>
          </a:xfrm>
        </p:spPr>
        <p:txBody>
          <a:bodyPr/>
          <a:lstStyle/>
          <a:p>
            <a:endParaRPr lang="ar-IQ"/>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BECDF40B-9ED4-4DCF-B852-C81A3AB321B1}"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8CA568C-78FB-43E5-AEA8-F6D2D7CCE2F6}" type="datetimeFigureOut">
              <a:rPr lang="ar-IQ" smtClean="0"/>
              <a:t>19/01/1441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ECDF40B-9ED4-4DCF-B852-C81A3AB321B1}"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88CA568C-78FB-43E5-AEA8-F6D2D7CCE2F6}" type="datetimeFigureOut">
              <a:rPr lang="ar-IQ" smtClean="0"/>
              <a:t>19/01/1441</a:t>
            </a:fld>
            <a:endParaRPr lang="ar-IQ"/>
          </a:p>
        </p:txBody>
      </p:sp>
      <p:sp>
        <p:nvSpPr>
          <p:cNvPr id="3" name="Footer Placeholder 2"/>
          <p:cNvSpPr>
            <a:spLocks noGrp="1"/>
          </p:cNvSpPr>
          <p:nvPr>
            <p:ph type="ftr" sz="quarter" idx="11"/>
          </p:nvPr>
        </p:nvSpPr>
        <p:spPr>
          <a:xfrm>
            <a:off x="457200" y="6481890"/>
            <a:ext cx="4260056" cy="300831"/>
          </a:xfrm>
        </p:spPr>
        <p:txBody>
          <a:bodyPr/>
          <a:lstStyle/>
          <a:p>
            <a:endParaRPr lang="ar-IQ"/>
          </a:p>
        </p:txBody>
      </p:sp>
      <p:sp>
        <p:nvSpPr>
          <p:cNvPr id="4" name="Slide Number Placeholder 3"/>
          <p:cNvSpPr>
            <a:spLocks noGrp="1"/>
          </p:cNvSpPr>
          <p:nvPr>
            <p:ph type="sldNum" sz="quarter" idx="12"/>
          </p:nvPr>
        </p:nvSpPr>
        <p:spPr>
          <a:xfrm>
            <a:off x="7589520" y="6480969"/>
            <a:ext cx="502920" cy="301752"/>
          </a:xfrm>
        </p:spPr>
        <p:txBody>
          <a:bodyPr/>
          <a:lstStyle/>
          <a:p>
            <a:fld id="{BECDF40B-9ED4-4DCF-B852-C81A3AB321B1}"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88CA568C-78FB-43E5-AEA8-F6D2D7CCE2F6}" type="datetimeFigureOut">
              <a:rPr lang="ar-IQ" smtClean="0"/>
              <a:t>19/01/1441</a:t>
            </a:fld>
            <a:endParaRPr lang="ar-IQ"/>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ar-IQ"/>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BECDF40B-9ED4-4DCF-B852-C81A3AB321B1}"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88CA568C-78FB-43E5-AEA8-F6D2D7CCE2F6}" type="datetimeFigureOut">
              <a:rPr lang="ar-IQ" smtClean="0"/>
              <a:t>19/01/1441</a:t>
            </a:fld>
            <a:endParaRPr lang="ar-IQ"/>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ar-IQ"/>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BECDF40B-9ED4-4DCF-B852-C81A3AB321B1}"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88CA568C-78FB-43E5-AEA8-F6D2D7CCE2F6}" type="datetimeFigureOut">
              <a:rPr lang="ar-IQ" smtClean="0"/>
              <a:t>19/01/1441</a:t>
            </a:fld>
            <a:endParaRPr lang="ar-IQ"/>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ar-IQ"/>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ECDF40B-9ED4-4DCF-B852-C81A3AB321B1}" type="slidenum">
              <a:rPr lang="ar-IQ" smtClean="0"/>
              <a:t>‹#›</a:t>
            </a:fld>
            <a:endParaRPr lang="ar-IQ"/>
          </a:p>
        </p:txBody>
      </p:sp>
    </p:spTree>
  </p:cSld>
  <p:clrMap bg1="dk1" tx1="lt1" bg2="dk2" tx2="lt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srcRect/>
          <a:stretch>
            <a:fillRect/>
          </a:stretch>
        </p:blipFill>
        <p:spPr bwMode="auto">
          <a:xfrm>
            <a:off x="1219200" y="685800"/>
            <a:ext cx="1524000" cy="1524000"/>
          </a:xfrm>
          <a:prstGeom prst="rect">
            <a:avLst/>
          </a:prstGeom>
          <a:noFill/>
          <a:ln w="9525">
            <a:noFill/>
            <a:miter lim="800000"/>
            <a:headEnd/>
            <a:tailEnd/>
          </a:ln>
        </p:spPr>
      </p:pic>
      <p:pic>
        <p:nvPicPr>
          <p:cNvPr id="5" name="صورة 11"/>
          <p:cNvPicPr/>
          <p:nvPr/>
        </p:nvPicPr>
        <p:blipFill>
          <a:blip r:embed="rId3" cstate="print"/>
          <a:srcRect/>
          <a:stretch>
            <a:fillRect/>
          </a:stretch>
        </p:blipFill>
        <p:spPr bwMode="auto">
          <a:xfrm>
            <a:off x="6553200" y="762000"/>
            <a:ext cx="1630045" cy="1447800"/>
          </a:xfrm>
          <a:prstGeom prst="rect">
            <a:avLst/>
          </a:prstGeom>
          <a:noFill/>
          <a:ln w="9525">
            <a:noFill/>
            <a:miter lim="800000"/>
            <a:headEnd/>
            <a:tailEnd/>
          </a:ln>
        </p:spPr>
      </p:pic>
      <p:sp>
        <p:nvSpPr>
          <p:cNvPr id="6" name="Rectangle 5"/>
          <p:cNvSpPr/>
          <p:nvPr/>
        </p:nvSpPr>
        <p:spPr>
          <a:xfrm>
            <a:off x="2512483" y="2420888"/>
            <a:ext cx="4477509" cy="707886"/>
          </a:xfrm>
          <a:prstGeom prst="rect">
            <a:avLst/>
          </a:prstGeom>
        </p:spPr>
        <p:txBody>
          <a:bodyPr wrap="none">
            <a:spAutoFit/>
          </a:bodyPr>
          <a:lstStyle/>
          <a:p>
            <a:pPr algn="ctr"/>
            <a:r>
              <a:rPr lang="en-US" sz="4000" b="1" dirty="0" smtClean="0">
                <a:solidFill>
                  <a:srgbClr val="FFFF00"/>
                </a:solidFill>
              </a:rPr>
              <a:t>General Biology  </a:t>
            </a:r>
            <a:endParaRPr lang="ar-IQ" sz="4000" dirty="0">
              <a:solidFill>
                <a:srgbClr val="FFFF00"/>
              </a:solidFill>
            </a:endParaRPr>
          </a:p>
        </p:txBody>
      </p:sp>
      <p:sp>
        <p:nvSpPr>
          <p:cNvPr id="7" name="Rectangle 6"/>
          <p:cNvSpPr/>
          <p:nvPr/>
        </p:nvSpPr>
        <p:spPr>
          <a:xfrm>
            <a:off x="3460157" y="3244334"/>
            <a:ext cx="2223687" cy="646331"/>
          </a:xfrm>
          <a:prstGeom prst="rect">
            <a:avLst/>
          </a:prstGeom>
        </p:spPr>
        <p:txBody>
          <a:bodyPr wrap="none">
            <a:spAutoFit/>
          </a:bodyPr>
          <a:lstStyle/>
          <a:p>
            <a:pPr algn="ctr"/>
            <a:r>
              <a:rPr lang="en-US" sz="3600" b="1" dirty="0" smtClean="0">
                <a:solidFill>
                  <a:srgbClr val="FFFF00"/>
                </a:solidFill>
              </a:rPr>
              <a:t>Lecture 1</a:t>
            </a:r>
            <a:endParaRPr lang="ar-IQ" sz="3600" dirty="0">
              <a:solidFill>
                <a:srgbClr val="FFFF00"/>
              </a:solidFill>
            </a:endParaRPr>
          </a:p>
        </p:txBody>
      </p:sp>
      <p:sp>
        <p:nvSpPr>
          <p:cNvPr id="9" name="Rectangle 8"/>
          <p:cNvSpPr/>
          <p:nvPr/>
        </p:nvSpPr>
        <p:spPr>
          <a:xfrm>
            <a:off x="2589721" y="4077072"/>
            <a:ext cx="3547766" cy="646331"/>
          </a:xfrm>
          <a:prstGeom prst="rect">
            <a:avLst/>
          </a:prstGeom>
        </p:spPr>
        <p:txBody>
          <a:bodyPr wrap="none">
            <a:spAutoFit/>
          </a:bodyPr>
          <a:lstStyle/>
          <a:p>
            <a:pPr algn="ctr"/>
            <a:r>
              <a:rPr lang="en-US" dirty="0" smtClean="0">
                <a:solidFill>
                  <a:schemeClr val="tx2"/>
                </a:solidFill>
              </a:rPr>
              <a:t> </a:t>
            </a:r>
            <a:r>
              <a:rPr lang="en-US" sz="3600" b="1" dirty="0" smtClean="0">
                <a:solidFill>
                  <a:srgbClr val="FFFF00"/>
                </a:solidFill>
              </a:rPr>
              <a:t>Dr. </a:t>
            </a:r>
            <a:r>
              <a:rPr lang="en-US" sz="3600" b="1" dirty="0" err="1" smtClean="0">
                <a:solidFill>
                  <a:srgbClr val="FFFF00"/>
                </a:solidFill>
              </a:rPr>
              <a:t>sraa</a:t>
            </a:r>
            <a:r>
              <a:rPr lang="en-US" sz="3600" b="1" dirty="0" smtClean="0">
                <a:solidFill>
                  <a:srgbClr val="FFFF00"/>
                </a:solidFill>
              </a:rPr>
              <a:t> </a:t>
            </a:r>
            <a:r>
              <a:rPr lang="en-US" sz="3600" b="1" dirty="0" err="1" smtClean="0">
                <a:solidFill>
                  <a:srgbClr val="FFFF00"/>
                </a:solidFill>
              </a:rPr>
              <a:t>nsayef</a:t>
            </a:r>
            <a:endParaRPr lang="ar-IQ" sz="3600" dirty="0">
              <a:solidFill>
                <a:srgbClr val="FFFF00"/>
              </a:solidFill>
            </a:endParaRPr>
          </a:p>
        </p:txBody>
      </p:sp>
    </p:spTree>
    <p:extLst>
      <p:ext uri="{BB962C8B-B14F-4D97-AF65-F5344CB8AC3E}">
        <p14:creationId xmlns:p14="http://schemas.microsoft.com/office/powerpoint/2010/main" val="2577902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87739" y="620688"/>
            <a:ext cx="2367956" cy="400110"/>
          </a:xfrm>
          <a:prstGeom prst="rect">
            <a:avLst/>
          </a:prstGeom>
        </p:spPr>
        <p:txBody>
          <a:bodyPr wrap="none">
            <a:spAutoFit/>
          </a:bodyPr>
          <a:lstStyle/>
          <a:p>
            <a:r>
              <a:rPr lang="en-US" sz="2000" b="1" dirty="0" smtClean="0">
                <a:solidFill>
                  <a:srgbClr val="FFFF00"/>
                </a:solidFill>
              </a:rPr>
              <a:t>Syllabus Contents</a:t>
            </a:r>
            <a:endParaRPr lang="ar-IQ" sz="2000" b="1" dirty="0">
              <a:solidFill>
                <a:srgbClr val="FFFF00"/>
              </a:solidFill>
            </a:endParaRPr>
          </a:p>
        </p:txBody>
      </p:sp>
      <p:graphicFrame>
        <p:nvGraphicFramePr>
          <p:cNvPr id="5" name="Content Placeholder 3"/>
          <p:cNvGraphicFramePr>
            <a:graphicFrameLocks noGrp="1"/>
          </p:cNvGraphicFramePr>
          <p:nvPr>
            <p:ph idx="1"/>
            <p:extLst>
              <p:ext uri="{D42A27DB-BD31-4B8C-83A1-F6EECF244321}">
                <p14:modId xmlns:p14="http://schemas.microsoft.com/office/powerpoint/2010/main" val="588978775"/>
              </p:ext>
            </p:extLst>
          </p:nvPr>
        </p:nvGraphicFramePr>
        <p:xfrm>
          <a:off x="1632858" y="1143000"/>
          <a:ext cx="5758542" cy="5461000"/>
        </p:xfrm>
        <a:graphic>
          <a:graphicData uri="http://schemas.openxmlformats.org/drawingml/2006/table">
            <a:tbl>
              <a:tblPr rtl="1" firstRow="1" bandRow="1">
                <a:tableStyleId>{5940675A-B579-460E-94D1-54222C63F5DA}</a:tableStyleId>
              </a:tblPr>
              <a:tblGrid>
                <a:gridCol w="4838096"/>
                <a:gridCol w="920446"/>
              </a:tblGrid>
              <a:tr h="370840">
                <a:tc>
                  <a:txBody>
                    <a:bodyPr/>
                    <a:lstStyle/>
                    <a:p>
                      <a:pPr algn="ctr" rtl="1"/>
                      <a:r>
                        <a:rPr lang="en-US" sz="1800" b="1" dirty="0" smtClean="0"/>
                        <a:t>Title</a:t>
                      </a:r>
                      <a:endParaRPr lang="ar-IQ" sz="1800" b="1" dirty="0">
                        <a:solidFill>
                          <a:schemeClr val="tx1"/>
                        </a:solidFill>
                      </a:endParaRPr>
                    </a:p>
                  </a:txBody>
                  <a:tcPr/>
                </a:tc>
                <a:tc>
                  <a:txBody>
                    <a:bodyPr/>
                    <a:lstStyle/>
                    <a:p>
                      <a:pPr algn="ctr" rtl="1"/>
                      <a:r>
                        <a:rPr lang="en-US" sz="1800" b="1" dirty="0" err="1" smtClean="0"/>
                        <a:t>Lec</a:t>
                      </a:r>
                      <a:r>
                        <a:rPr lang="en-US" sz="1800" b="1" dirty="0" smtClean="0"/>
                        <a:t> No.</a:t>
                      </a:r>
                      <a:endParaRPr lang="ar-IQ" sz="1800" b="1" dirty="0">
                        <a:solidFill>
                          <a:schemeClr val="tx1"/>
                        </a:solidFill>
                      </a:endParaRPr>
                    </a:p>
                  </a:txBody>
                  <a:tcPr/>
                </a:tc>
              </a:tr>
              <a:tr h="370840">
                <a:tc>
                  <a:txBody>
                    <a:bodyPr/>
                    <a:lstStyle/>
                    <a:p>
                      <a:pPr algn="ctr" rtl="1"/>
                      <a:r>
                        <a:rPr lang="en-US" sz="1800" b="1" dirty="0" smtClean="0"/>
                        <a:t>The Science of Biology </a:t>
                      </a:r>
                      <a:endParaRPr lang="ar-IQ" sz="1800" b="1" dirty="0">
                        <a:solidFill>
                          <a:schemeClr val="tx1"/>
                        </a:solidFill>
                      </a:endParaRPr>
                    </a:p>
                  </a:txBody>
                  <a:tcPr/>
                </a:tc>
                <a:tc>
                  <a:txBody>
                    <a:bodyPr/>
                    <a:lstStyle/>
                    <a:p>
                      <a:pPr algn="ctr" rtl="1"/>
                      <a:r>
                        <a:rPr lang="en-US" sz="1800" b="1" dirty="0" smtClean="0"/>
                        <a:t>1</a:t>
                      </a:r>
                      <a:endParaRPr lang="ar-IQ" sz="1800" b="1" dirty="0">
                        <a:solidFill>
                          <a:schemeClr val="tx1"/>
                        </a:solidFill>
                      </a:endParaRPr>
                    </a:p>
                  </a:txBody>
                  <a:tcPr/>
                </a:tc>
              </a:tr>
              <a:tr h="370840">
                <a:tc>
                  <a:txBody>
                    <a:bodyPr/>
                    <a:lstStyle/>
                    <a:p>
                      <a:pPr algn="ctr" rtl="1"/>
                      <a:r>
                        <a:rPr lang="en-US" sz="1800" b="1" dirty="0" smtClean="0"/>
                        <a:t>The characteristics of living organisms </a:t>
                      </a:r>
                      <a:endParaRPr lang="ar-IQ" sz="1800" b="1" dirty="0">
                        <a:solidFill>
                          <a:schemeClr val="tx1"/>
                        </a:solidFill>
                      </a:endParaRPr>
                    </a:p>
                  </a:txBody>
                  <a:tcPr/>
                </a:tc>
                <a:tc>
                  <a:txBody>
                    <a:bodyPr/>
                    <a:lstStyle/>
                    <a:p>
                      <a:pPr algn="ctr" rtl="1"/>
                      <a:r>
                        <a:rPr lang="en-US" sz="1800" b="1" dirty="0" smtClean="0"/>
                        <a:t>2</a:t>
                      </a:r>
                      <a:endParaRPr lang="ar-IQ" sz="1800" b="1" dirty="0">
                        <a:solidFill>
                          <a:schemeClr val="tx1"/>
                        </a:solidFill>
                      </a:endParaRPr>
                    </a:p>
                  </a:txBody>
                  <a:tcPr/>
                </a:tc>
              </a:tr>
              <a:tr h="37084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sz="1800" b="1" dirty="0" smtClean="0"/>
                        <a:t> The kingdom of living organisms </a:t>
                      </a:r>
                      <a:endParaRPr lang="ar-IQ" sz="1800" b="1" dirty="0" smtClean="0">
                        <a:solidFill>
                          <a:schemeClr val="tx1"/>
                        </a:solidFill>
                      </a:endParaRPr>
                    </a:p>
                  </a:txBody>
                  <a:tcPr/>
                </a:tc>
                <a:tc>
                  <a:txBody>
                    <a:bodyPr/>
                    <a:lstStyle/>
                    <a:p>
                      <a:pPr algn="ctr" rtl="1"/>
                      <a:r>
                        <a:rPr lang="en-US" sz="1800" b="1" dirty="0" smtClean="0"/>
                        <a:t>3</a:t>
                      </a:r>
                      <a:endParaRPr lang="ar-IQ" sz="1800" b="1" dirty="0">
                        <a:solidFill>
                          <a:schemeClr val="tx1"/>
                        </a:solidFill>
                      </a:endParaRPr>
                    </a:p>
                  </a:txBody>
                  <a:tcPr/>
                </a:tc>
              </a:tr>
              <a:tr h="370840">
                <a:tc>
                  <a:txBody>
                    <a:bodyPr/>
                    <a:lstStyle/>
                    <a:p>
                      <a:pPr algn="ctr" rtl="1"/>
                      <a:r>
                        <a:rPr lang="en-US" sz="1800" b="1" dirty="0" smtClean="0"/>
                        <a:t>Chemistry of life</a:t>
                      </a:r>
                      <a:endParaRPr lang="ar-IQ" sz="1800" b="1" dirty="0">
                        <a:solidFill>
                          <a:schemeClr val="tx1"/>
                        </a:solidFill>
                      </a:endParaRPr>
                    </a:p>
                  </a:txBody>
                  <a:tcPr/>
                </a:tc>
                <a:tc>
                  <a:txBody>
                    <a:bodyPr/>
                    <a:lstStyle/>
                    <a:p>
                      <a:pPr algn="ctr" rtl="1"/>
                      <a:r>
                        <a:rPr lang="en-US" sz="1800" b="1" dirty="0" smtClean="0"/>
                        <a:t>4</a:t>
                      </a:r>
                      <a:endParaRPr lang="ar-IQ" sz="1800" b="1" dirty="0">
                        <a:solidFill>
                          <a:schemeClr val="tx1"/>
                        </a:solidFill>
                      </a:endParaRPr>
                    </a:p>
                  </a:txBody>
                  <a:tcPr/>
                </a:tc>
              </a:tr>
              <a:tr h="370840">
                <a:tc>
                  <a:txBody>
                    <a:bodyPr/>
                    <a:lstStyle/>
                    <a:p>
                      <a:pPr algn="ctr"/>
                      <a:r>
                        <a:rPr lang="en-US" sz="1800" b="1" kern="1200" baseline="0" dirty="0" smtClean="0"/>
                        <a:t>Cell structure and function </a:t>
                      </a:r>
                      <a:endParaRPr lang="ar-IQ" sz="1800" b="1" dirty="0">
                        <a:solidFill>
                          <a:schemeClr val="tx1"/>
                        </a:solidFill>
                      </a:endParaRPr>
                    </a:p>
                  </a:txBody>
                  <a:tcPr/>
                </a:tc>
                <a:tc>
                  <a:txBody>
                    <a:bodyPr/>
                    <a:lstStyle/>
                    <a:p>
                      <a:pPr algn="ctr" rtl="1"/>
                      <a:r>
                        <a:rPr lang="en-US" sz="1800" b="1" dirty="0" smtClean="0"/>
                        <a:t>5</a:t>
                      </a:r>
                      <a:endParaRPr lang="ar-IQ" sz="1800" b="1" dirty="0">
                        <a:solidFill>
                          <a:schemeClr val="tx1"/>
                        </a:solidFill>
                      </a:endParaRPr>
                    </a:p>
                  </a:txBody>
                  <a:tcPr/>
                </a:tc>
              </a:tr>
              <a:tr h="370840">
                <a:tc>
                  <a:txBody>
                    <a:bodyPr/>
                    <a:lstStyle/>
                    <a:p>
                      <a:pPr algn="ctr"/>
                      <a:r>
                        <a:rPr lang="en-US" sz="1800" b="1" kern="1200" baseline="0" dirty="0" smtClean="0"/>
                        <a:t>Animal cell structure </a:t>
                      </a:r>
                      <a:endParaRPr lang="ar-IQ" sz="1800" b="1" dirty="0">
                        <a:solidFill>
                          <a:schemeClr val="tx1"/>
                        </a:solidFill>
                      </a:endParaRPr>
                    </a:p>
                  </a:txBody>
                  <a:tcPr/>
                </a:tc>
                <a:tc>
                  <a:txBody>
                    <a:bodyPr/>
                    <a:lstStyle/>
                    <a:p>
                      <a:pPr algn="ctr" rtl="1"/>
                      <a:r>
                        <a:rPr lang="en-US" sz="1800" b="1" dirty="0" smtClean="0"/>
                        <a:t>6</a:t>
                      </a:r>
                      <a:endParaRPr lang="ar-IQ" sz="1800" b="1" dirty="0">
                        <a:solidFill>
                          <a:schemeClr val="tx1"/>
                        </a:solidFill>
                      </a:endParaRPr>
                    </a:p>
                  </a:txBody>
                  <a:tcPr/>
                </a:tc>
              </a:tr>
              <a:tr h="370840">
                <a:tc>
                  <a:txBody>
                    <a:bodyPr/>
                    <a:lstStyle/>
                    <a:p>
                      <a:pPr algn="ctr"/>
                      <a:r>
                        <a:rPr lang="en-US" sz="1800" b="1" kern="1200" baseline="0" dirty="0" smtClean="0"/>
                        <a:t> Cell life cycle (Mitosis) </a:t>
                      </a:r>
                      <a:endParaRPr lang="ar-IQ" sz="1800" b="1" dirty="0">
                        <a:solidFill>
                          <a:schemeClr val="tx1"/>
                        </a:solidFill>
                      </a:endParaRPr>
                    </a:p>
                  </a:txBody>
                  <a:tcPr/>
                </a:tc>
                <a:tc>
                  <a:txBody>
                    <a:bodyPr/>
                    <a:lstStyle/>
                    <a:p>
                      <a:pPr algn="ctr" rtl="1"/>
                      <a:r>
                        <a:rPr lang="en-US" sz="1800" b="1" dirty="0" smtClean="0"/>
                        <a:t>7</a:t>
                      </a:r>
                      <a:endParaRPr lang="ar-IQ" sz="1800" b="1" dirty="0">
                        <a:solidFill>
                          <a:schemeClr val="tx1"/>
                        </a:solidFill>
                      </a:endParaRPr>
                    </a:p>
                  </a:txBody>
                  <a:tcPr/>
                </a:tc>
              </a:tr>
              <a:tr h="370840">
                <a:tc>
                  <a:txBody>
                    <a:bodyPr/>
                    <a:lstStyle/>
                    <a:p>
                      <a:pPr algn="ctr"/>
                      <a:r>
                        <a:rPr lang="en-US" sz="1800" b="1" kern="1200" baseline="0" dirty="0" smtClean="0"/>
                        <a:t>Meiosis </a:t>
                      </a:r>
                      <a:endParaRPr lang="ar-IQ" sz="1800" b="1" dirty="0">
                        <a:solidFill>
                          <a:schemeClr val="tx1"/>
                        </a:solidFill>
                      </a:endParaRPr>
                    </a:p>
                  </a:txBody>
                  <a:tcPr/>
                </a:tc>
                <a:tc>
                  <a:txBody>
                    <a:bodyPr/>
                    <a:lstStyle/>
                    <a:p>
                      <a:pPr algn="ctr" rtl="1"/>
                      <a:r>
                        <a:rPr lang="en-US" sz="1800" b="1" dirty="0" smtClean="0"/>
                        <a:t>8</a:t>
                      </a:r>
                      <a:endParaRPr lang="ar-IQ" sz="1800" b="1" dirty="0">
                        <a:solidFill>
                          <a:schemeClr val="tx1"/>
                        </a:solidFill>
                      </a:endParaRPr>
                    </a:p>
                  </a:txBody>
                  <a:tcPr/>
                </a:tc>
              </a:tr>
              <a:tr h="370840">
                <a:tc>
                  <a:txBody>
                    <a:bodyPr/>
                    <a:lstStyle/>
                    <a:p>
                      <a:pPr algn="ctr"/>
                      <a:r>
                        <a:rPr lang="en-US" sz="1800" b="1" kern="1200" baseline="0" dirty="0" smtClean="0"/>
                        <a:t>Classification of Animal Kingdom </a:t>
                      </a:r>
                      <a:endParaRPr lang="ar-IQ" sz="1800" b="1" dirty="0">
                        <a:solidFill>
                          <a:schemeClr val="tx1"/>
                        </a:solidFill>
                      </a:endParaRPr>
                    </a:p>
                  </a:txBody>
                  <a:tcPr/>
                </a:tc>
                <a:tc>
                  <a:txBody>
                    <a:bodyPr/>
                    <a:lstStyle/>
                    <a:p>
                      <a:pPr algn="ctr" rtl="1"/>
                      <a:r>
                        <a:rPr lang="en-US" sz="1800" b="1" dirty="0" smtClean="0"/>
                        <a:t>9</a:t>
                      </a:r>
                      <a:endParaRPr lang="ar-IQ" sz="1800" b="1" dirty="0">
                        <a:solidFill>
                          <a:schemeClr val="tx1"/>
                        </a:solidFill>
                      </a:endParaRPr>
                    </a:p>
                  </a:txBody>
                  <a:tcPr/>
                </a:tc>
              </a:tr>
              <a:tr h="370840">
                <a:tc>
                  <a:txBody>
                    <a:bodyPr/>
                    <a:lstStyle/>
                    <a:p>
                      <a:pPr algn="ctr"/>
                      <a:r>
                        <a:rPr lang="en-US" sz="1800" b="1" kern="1200" baseline="0" dirty="0" smtClean="0"/>
                        <a:t> Classification of Plant Kingdom </a:t>
                      </a:r>
                      <a:endParaRPr lang="ar-IQ" sz="1800" b="1" dirty="0">
                        <a:solidFill>
                          <a:schemeClr val="tx1"/>
                        </a:solidFill>
                      </a:endParaRPr>
                    </a:p>
                  </a:txBody>
                  <a:tcPr/>
                </a:tc>
                <a:tc>
                  <a:txBody>
                    <a:bodyPr/>
                    <a:lstStyle/>
                    <a:p>
                      <a:pPr algn="ctr" rtl="1"/>
                      <a:r>
                        <a:rPr lang="en-US" sz="1800" b="1" dirty="0" smtClean="0"/>
                        <a:t>10</a:t>
                      </a:r>
                      <a:endParaRPr lang="ar-IQ" sz="1800" b="1" dirty="0">
                        <a:solidFill>
                          <a:schemeClr val="tx1"/>
                        </a:solidFill>
                      </a:endParaRPr>
                    </a:p>
                  </a:txBody>
                  <a:tcPr/>
                </a:tc>
              </a:tr>
              <a:tr h="370840">
                <a:tc>
                  <a:txBody>
                    <a:bodyPr/>
                    <a:lstStyle/>
                    <a:p>
                      <a:pPr algn="ctr"/>
                      <a:r>
                        <a:rPr lang="en-US" sz="1800" b="1" kern="1200" baseline="0" dirty="0" smtClean="0"/>
                        <a:t>Mycology </a:t>
                      </a:r>
                      <a:endParaRPr lang="ar-IQ" sz="1800" b="1" dirty="0">
                        <a:solidFill>
                          <a:schemeClr val="tx1"/>
                        </a:solidFill>
                      </a:endParaRPr>
                    </a:p>
                  </a:txBody>
                  <a:tcPr/>
                </a:tc>
                <a:tc>
                  <a:txBody>
                    <a:bodyPr/>
                    <a:lstStyle/>
                    <a:p>
                      <a:pPr algn="ctr" rtl="1"/>
                      <a:r>
                        <a:rPr lang="en-US" sz="1800" b="1" dirty="0" smtClean="0"/>
                        <a:t>11</a:t>
                      </a:r>
                      <a:endParaRPr lang="ar-IQ" sz="1800" b="1" dirty="0">
                        <a:solidFill>
                          <a:schemeClr val="tx1"/>
                        </a:solidFill>
                      </a:endParaRPr>
                    </a:p>
                  </a:txBody>
                  <a:tcPr/>
                </a:tc>
              </a:tr>
              <a:tr h="370840">
                <a:tc>
                  <a:txBody>
                    <a:bodyPr/>
                    <a:lstStyle/>
                    <a:p>
                      <a:pPr algn="ctr"/>
                      <a:r>
                        <a:rPr lang="en-US" sz="1800" b="1" kern="1200" baseline="0" dirty="0" smtClean="0"/>
                        <a:t>Kingdom </a:t>
                      </a:r>
                      <a:r>
                        <a:rPr lang="en-US" sz="1800" b="1" kern="1200" baseline="0" dirty="0" err="1" smtClean="0"/>
                        <a:t>Monera</a:t>
                      </a:r>
                      <a:r>
                        <a:rPr lang="en-US" sz="1800" b="1" kern="1200" baseline="0" dirty="0" smtClean="0"/>
                        <a:t> </a:t>
                      </a:r>
                      <a:endParaRPr lang="ar-IQ" sz="1800" b="1" dirty="0">
                        <a:solidFill>
                          <a:schemeClr val="tx1"/>
                        </a:solidFill>
                      </a:endParaRPr>
                    </a:p>
                  </a:txBody>
                  <a:tcPr/>
                </a:tc>
                <a:tc>
                  <a:txBody>
                    <a:bodyPr/>
                    <a:lstStyle/>
                    <a:p>
                      <a:pPr algn="ctr" rtl="1"/>
                      <a:r>
                        <a:rPr lang="en-US" sz="1800" b="1" dirty="0" smtClean="0"/>
                        <a:t>12</a:t>
                      </a:r>
                      <a:endParaRPr lang="ar-IQ" sz="1800" b="1" dirty="0">
                        <a:solidFill>
                          <a:schemeClr val="tx1"/>
                        </a:solidFill>
                      </a:endParaRPr>
                    </a:p>
                  </a:txBody>
                  <a:tcPr/>
                </a:tc>
              </a:tr>
              <a:tr h="370840">
                <a:tc>
                  <a:txBody>
                    <a:bodyPr/>
                    <a:lstStyle/>
                    <a:p>
                      <a:pPr algn="ctr" rtl="1"/>
                      <a:r>
                        <a:rPr lang="en-US" sz="1800" b="1" kern="1200" baseline="0" dirty="0" smtClean="0"/>
                        <a:t>The Viruses </a:t>
                      </a:r>
                      <a:endParaRPr lang="ar-IQ" sz="1800" b="1" dirty="0">
                        <a:solidFill>
                          <a:schemeClr val="tx1"/>
                        </a:solidFill>
                      </a:endParaRPr>
                    </a:p>
                  </a:txBody>
                  <a:tcPr/>
                </a:tc>
                <a:tc>
                  <a:txBody>
                    <a:bodyPr/>
                    <a:lstStyle/>
                    <a:p>
                      <a:pPr algn="ctr" rtl="1"/>
                      <a:r>
                        <a:rPr lang="en-US" sz="1800" b="1" dirty="0" smtClean="0"/>
                        <a:t>13</a:t>
                      </a:r>
                      <a:endParaRPr lang="ar-IQ" sz="1800" b="1" dirty="0">
                        <a:solidFill>
                          <a:schemeClr val="tx1"/>
                        </a:solidFill>
                      </a:endParaRPr>
                    </a:p>
                  </a:txBody>
                  <a:tcPr/>
                </a:tc>
              </a:tr>
            </a:tbl>
          </a:graphicData>
        </a:graphic>
      </p:graphicFrame>
    </p:spTree>
    <p:extLst>
      <p:ext uri="{BB962C8B-B14F-4D97-AF65-F5344CB8AC3E}">
        <p14:creationId xmlns:p14="http://schemas.microsoft.com/office/powerpoint/2010/main" val="6800959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47540" y="2204864"/>
            <a:ext cx="5256567" cy="707886"/>
          </a:xfrm>
          <a:prstGeom prst="rect">
            <a:avLst/>
          </a:prstGeom>
        </p:spPr>
        <p:txBody>
          <a:bodyPr wrap="none">
            <a:spAutoFit/>
          </a:bodyPr>
          <a:lstStyle/>
          <a:p>
            <a:pPr algn="ctr"/>
            <a:r>
              <a:rPr lang="en-US" sz="4000" b="1" dirty="0" smtClean="0">
                <a:solidFill>
                  <a:srgbClr val="FFFF00"/>
                </a:solidFill>
                <a:latin typeface="Times New Roman" pitchFamily="18" charset="0"/>
                <a:cs typeface="Times New Roman" pitchFamily="18" charset="0"/>
              </a:rPr>
              <a:t>The Science of Biology </a:t>
            </a:r>
            <a:endParaRPr lang="ar-IQ" sz="4000" dirty="0">
              <a:solidFill>
                <a:srgbClr val="FFFF00"/>
              </a:solidFill>
              <a:latin typeface="Times New Roman" pitchFamily="18" charset="0"/>
              <a:cs typeface="Times New Roman" pitchFamily="18" charset="0"/>
            </a:endParaRPr>
          </a:p>
        </p:txBody>
      </p:sp>
      <p:sp>
        <p:nvSpPr>
          <p:cNvPr id="5" name="Rectangle 4"/>
          <p:cNvSpPr/>
          <p:nvPr/>
        </p:nvSpPr>
        <p:spPr>
          <a:xfrm>
            <a:off x="3275856" y="3212976"/>
            <a:ext cx="2287806" cy="646331"/>
          </a:xfrm>
          <a:prstGeom prst="rect">
            <a:avLst/>
          </a:prstGeom>
        </p:spPr>
        <p:txBody>
          <a:bodyPr wrap="none">
            <a:spAutoFit/>
          </a:bodyPr>
          <a:lstStyle/>
          <a:p>
            <a:r>
              <a:rPr lang="en-US" sz="3600" b="1" dirty="0" err="1" smtClean="0">
                <a:latin typeface="Arial Black" pitchFamily="34" charset="0"/>
              </a:rPr>
              <a:t>Lec</a:t>
            </a:r>
            <a:r>
              <a:rPr lang="en-US" sz="3600" b="1" dirty="0" smtClean="0">
                <a:latin typeface="Arial Black" pitchFamily="34" charset="0"/>
              </a:rPr>
              <a:t> ((1))</a:t>
            </a:r>
            <a:endParaRPr lang="ar-IQ" sz="3600" b="1" dirty="0">
              <a:latin typeface="Arial Black" pitchFamily="34" charset="0"/>
            </a:endParaRPr>
          </a:p>
        </p:txBody>
      </p:sp>
    </p:spTree>
    <p:extLst>
      <p:ext uri="{BB962C8B-B14F-4D97-AF65-F5344CB8AC3E}">
        <p14:creationId xmlns:p14="http://schemas.microsoft.com/office/powerpoint/2010/main" val="3931354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3568" y="692696"/>
            <a:ext cx="7704856" cy="2062103"/>
          </a:xfrm>
          <a:prstGeom prst="rect">
            <a:avLst/>
          </a:prstGeom>
          <a:solidFill>
            <a:srgbClr val="FF00FF"/>
          </a:solidFill>
        </p:spPr>
        <p:txBody>
          <a:bodyPr wrap="square">
            <a:spAutoFit/>
          </a:bodyPr>
          <a:lstStyle/>
          <a:p>
            <a:pPr algn="just" rtl="0"/>
            <a:r>
              <a:rPr lang="en-US" sz="3200" b="1" dirty="0">
                <a:solidFill>
                  <a:srgbClr val="FFFF00"/>
                </a:solidFill>
                <a:latin typeface="Times New Roman" pitchFamily="18" charset="0"/>
                <a:cs typeface="Times New Roman" pitchFamily="18" charset="0"/>
              </a:rPr>
              <a:t>Science</a:t>
            </a:r>
            <a:r>
              <a:rPr lang="en-US" sz="3200" dirty="0">
                <a:latin typeface="Times New Roman" pitchFamily="18" charset="0"/>
                <a:cs typeface="Times New Roman" pitchFamily="18" charset="0"/>
              </a:rPr>
              <a:t> is the study of natural world, which includes all matter and all energy. Because all living organisms are also made of matter and energy, they part of the natural world.</a:t>
            </a:r>
          </a:p>
        </p:txBody>
      </p:sp>
      <p:sp>
        <p:nvSpPr>
          <p:cNvPr id="5" name="Rectangle 4"/>
          <p:cNvSpPr/>
          <p:nvPr/>
        </p:nvSpPr>
        <p:spPr>
          <a:xfrm>
            <a:off x="683568" y="3284984"/>
            <a:ext cx="7848872" cy="2554545"/>
          </a:xfrm>
          <a:prstGeom prst="rect">
            <a:avLst/>
          </a:prstGeom>
          <a:solidFill>
            <a:srgbClr val="FF00FF"/>
          </a:solidFill>
        </p:spPr>
        <p:txBody>
          <a:bodyPr wrap="square">
            <a:spAutoFit/>
          </a:bodyPr>
          <a:lstStyle/>
          <a:p>
            <a:pPr algn="l"/>
            <a:r>
              <a:rPr lang="en-US" sz="3200" b="1" dirty="0">
                <a:solidFill>
                  <a:srgbClr val="FFFF00"/>
                </a:solidFill>
                <a:latin typeface="Times New Roman" pitchFamily="18" charset="0"/>
                <a:cs typeface="Times New Roman" pitchFamily="18" charset="0"/>
              </a:rPr>
              <a:t>Biology</a:t>
            </a:r>
            <a:r>
              <a:rPr lang="en-US" sz="3200" dirty="0">
                <a:latin typeface="Times New Roman" pitchFamily="18" charset="0"/>
                <a:cs typeface="Times New Roman" pitchFamily="18" charset="0"/>
              </a:rPr>
              <a:t> is one of many branches of science. More specifically, Biology from (the Greek words bio, life and loges, word or thought) is the study of living organisms and life processes</a:t>
            </a:r>
            <a:r>
              <a:rPr lang="en-US" dirty="0"/>
              <a:t>.</a:t>
            </a:r>
            <a:endParaRPr lang="ar-IQ" dirty="0"/>
          </a:p>
        </p:txBody>
      </p:sp>
    </p:spTree>
    <p:extLst>
      <p:ext uri="{BB962C8B-B14F-4D97-AF65-F5344CB8AC3E}">
        <p14:creationId xmlns:p14="http://schemas.microsoft.com/office/powerpoint/2010/main" val="9290388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001266"/>
          </a:xfrm>
          <a:solidFill>
            <a:schemeClr val="accent6">
              <a:lumMod val="75000"/>
            </a:schemeClr>
          </a:solidFill>
        </p:spPr>
        <p:txBody>
          <a:bodyPr>
            <a:normAutofit fontScale="90000"/>
          </a:bodyPr>
          <a:lstStyle/>
          <a:p>
            <a:r>
              <a:rPr lang="en-US" b="1" dirty="0">
                <a:solidFill>
                  <a:srgbClr val="FFFF00"/>
                </a:solidFill>
              </a:rPr>
              <a:t>Branched of the </a:t>
            </a:r>
            <a:r>
              <a:rPr lang="en-US" b="1" dirty="0" smtClean="0">
                <a:solidFill>
                  <a:srgbClr val="FFFF00"/>
                </a:solidFill>
              </a:rPr>
              <a:t>biology</a:t>
            </a:r>
            <a:r>
              <a:rPr lang="en-US" dirty="0" smtClean="0"/>
              <a:t/>
            </a:r>
            <a:br>
              <a:rPr lang="en-US" dirty="0" smtClean="0"/>
            </a:br>
            <a:endParaRPr lang="ar-IQ" dirty="0"/>
          </a:p>
        </p:txBody>
      </p:sp>
      <p:sp>
        <p:nvSpPr>
          <p:cNvPr id="3" name="Content Placeholder 2"/>
          <p:cNvSpPr>
            <a:spLocks noGrp="1"/>
          </p:cNvSpPr>
          <p:nvPr>
            <p:ph idx="1"/>
          </p:nvPr>
        </p:nvSpPr>
        <p:spPr>
          <a:xfrm>
            <a:off x="467544" y="1124744"/>
            <a:ext cx="8229600" cy="4572000"/>
          </a:xfrm>
          <a:solidFill>
            <a:srgbClr val="FF00FF"/>
          </a:solidFill>
        </p:spPr>
        <p:txBody>
          <a:bodyPr>
            <a:normAutofit/>
          </a:bodyPr>
          <a:lstStyle/>
          <a:p>
            <a:pPr marL="0" indent="0" algn="just" rtl="0">
              <a:buNone/>
            </a:pPr>
            <a:r>
              <a:rPr lang="en-US" b="1" dirty="0">
                <a:cs typeface="+mj-cs"/>
              </a:rPr>
              <a:t>The science has been divided into:</a:t>
            </a:r>
            <a:endParaRPr lang="en-US" dirty="0">
              <a:cs typeface="+mj-cs"/>
            </a:endParaRPr>
          </a:p>
          <a:p>
            <a:pPr marL="0" indent="0" algn="just" rtl="0">
              <a:buNone/>
            </a:pPr>
            <a:r>
              <a:rPr lang="en-US" b="1" dirty="0">
                <a:solidFill>
                  <a:srgbClr val="FFFF00"/>
                </a:solidFill>
                <a:cs typeface="+mj-cs"/>
              </a:rPr>
              <a:t>1-</a:t>
            </a:r>
            <a:r>
              <a:rPr lang="en-US" b="1" dirty="0">
                <a:cs typeface="+mj-cs"/>
              </a:rPr>
              <a:t> </a:t>
            </a:r>
            <a:r>
              <a:rPr lang="en-US" b="1" dirty="0">
                <a:solidFill>
                  <a:srgbClr val="FFFF00"/>
                </a:solidFill>
                <a:cs typeface="+mj-cs"/>
              </a:rPr>
              <a:t>Botany:</a:t>
            </a:r>
            <a:r>
              <a:rPr lang="en-US" dirty="0">
                <a:solidFill>
                  <a:srgbClr val="FFFF00"/>
                </a:solidFill>
                <a:cs typeface="+mj-cs"/>
              </a:rPr>
              <a:t> </a:t>
            </a:r>
            <a:r>
              <a:rPr lang="en-US" dirty="0">
                <a:cs typeface="+mj-cs"/>
              </a:rPr>
              <a:t>is a deal directly with the study of plants. It is a very large branch as it studies everything that has to do with the plant world.</a:t>
            </a:r>
          </a:p>
          <a:p>
            <a:pPr marL="0" indent="0" algn="just" rtl="0">
              <a:buNone/>
            </a:pPr>
            <a:r>
              <a:rPr lang="en-US" b="1" dirty="0">
                <a:solidFill>
                  <a:srgbClr val="FFFF00"/>
                </a:solidFill>
                <a:cs typeface="+mj-cs"/>
              </a:rPr>
              <a:t>2-</a:t>
            </a:r>
            <a:r>
              <a:rPr lang="en-US" b="1" dirty="0">
                <a:cs typeface="+mj-cs"/>
              </a:rPr>
              <a:t> </a:t>
            </a:r>
            <a:r>
              <a:rPr lang="en-US" b="1" dirty="0">
                <a:solidFill>
                  <a:srgbClr val="FFFF00"/>
                </a:solidFill>
                <a:cs typeface="+mj-cs"/>
              </a:rPr>
              <a:t>Zoology</a:t>
            </a:r>
            <a:r>
              <a:rPr lang="en-US" b="1" dirty="0">
                <a:cs typeface="+mj-cs"/>
              </a:rPr>
              <a:t>:</a:t>
            </a:r>
            <a:r>
              <a:rPr lang="en-US" dirty="0">
                <a:cs typeface="+mj-cs"/>
              </a:rPr>
              <a:t> responsible for study animal life include </a:t>
            </a:r>
            <a:r>
              <a:rPr lang="en-US" dirty="0" smtClean="0">
                <a:cs typeface="+mj-cs"/>
              </a:rPr>
              <a:t>histology, Physiology </a:t>
            </a:r>
            <a:r>
              <a:rPr lang="en-US" dirty="0">
                <a:cs typeface="+mj-cs"/>
              </a:rPr>
              <a:t>and anatomy</a:t>
            </a:r>
          </a:p>
          <a:p>
            <a:pPr marL="0" indent="0" algn="just" rtl="0">
              <a:buNone/>
            </a:pPr>
            <a:r>
              <a:rPr lang="en-US" b="1" dirty="0">
                <a:solidFill>
                  <a:srgbClr val="FFFF00"/>
                </a:solidFill>
                <a:cs typeface="+mj-cs"/>
              </a:rPr>
              <a:t>3-</a:t>
            </a:r>
            <a:r>
              <a:rPr lang="en-US" b="1" dirty="0">
                <a:cs typeface="+mj-cs"/>
              </a:rPr>
              <a:t> </a:t>
            </a:r>
            <a:r>
              <a:rPr lang="en-US" b="1" dirty="0">
                <a:solidFill>
                  <a:srgbClr val="FFFF00"/>
                </a:solidFill>
                <a:cs typeface="+mj-cs"/>
              </a:rPr>
              <a:t>Molecular biology:</a:t>
            </a:r>
            <a:r>
              <a:rPr lang="en-US" dirty="0">
                <a:solidFill>
                  <a:srgbClr val="FFFF00"/>
                </a:solidFill>
                <a:cs typeface="+mj-cs"/>
              </a:rPr>
              <a:t>- </a:t>
            </a:r>
            <a:r>
              <a:rPr lang="en-US" dirty="0">
                <a:cs typeface="+mj-cs"/>
              </a:rPr>
              <a:t>biological processes on a molecular level.</a:t>
            </a:r>
          </a:p>
          <a:p>
            <a:pPr algn="just"/>
            <a:endParaRPr lang="ar-IQ" dirty="0">
              <a:cs typeface="+mj-cs"/>
            </a:endParaRPr>
          </a:p>
        </p:txBody>
      </p:sp>
    </p:spTree>
    <p:extLst>
      <p:ext uri="{BB962C8B-B14F-4D97-AF65-F5344CB8AC3E}">
        <p14:creationId xmlns:p14="http://schemas.microsoft.com/office/powerpoint/2010/main" val="41043108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908720"/>
            <a:ext cx="8229600" cy="4572000"/>
          </a:xfrm>
          <a:solidFill>
            <a:srgbClr val="FF00FF"/>
          </a:solidFill>
        </p:spPr>
        <p:txBody>
          <a:bodyPr/>
          <a:lstStyle/>
          <a:p>
            <a:pPr marL="0" indent="0" algn="l" rtl="0">
              <a:buNone/>
            </a:pPr>
            <a:r>
              <a:rPr lang="en-US" b="1" dirty="0">
                <a:solidFill>
                  <a:srgbClr val="FFFF00"/>
                </a:solidFill>
              </a:rPr>
              <a:t>4-</a:t>
            </a:r>
            <a:r>
              <a:rPr lang="en-US" b="1" dirty="0"/>
              <a:t> </a:t>
            </a:r>
            <a:r>
              <a:rPr lang="en-US" b="1" dirty="0">
                <a:solidFill>
                  <a:srgbClr val="FFFF00"/>
                </a:solidFill>
              </a:rPr>
              <a:t>Genetics:</a:t>
            </a:r>
            <a:r>
              <a:rPr lang="en-US" dirty="0">
                <a:solidFill>
                  <a:srgbClr val="FFFF00"/>
                </a:solidFill>
              </a:rPr>
              <a:t> </a:t>
            </a:r>
            <a:r>
              <a:rPr lang="en-US" dirty="0"/>
              <a:t>branch of biology that attempts to study biological heritage which is transmitted from generation to generation.</a:t>
            </a:r>
          </a:p>
          <a:p>
            <a:pPr marL="0" indent="0" algn="l" rtl="0">
              <a:buNone/>
            </a:pPr>
            <a:r>
              <a:rPr lang="en-US" b="1" dirty="0">
                <a:solidFill>
                  <a:srgbClr val="FFFF00"/>
                </a:solidFill>
              </a:rPr>
              <a:t>5-</a:t>
            </a:r>
            <a:r>
              <a:rPr lang="en-US" b="1" dirty="0"/>
              <a:t> </a:t>
            </a:r>
            <a:r>
              <a:rPr lang="en-US" b="1" dirty="0">
                <a:solidFill>
                  <a:srgbClr val="FFFF00"/>
                </a:solidFill>
              </a:rPr>
              <a:t>Microbiology:</a:t>
            </a:r>
            <a:r>
              <a:rPr lang="en-US" dirty="0">
                <a:solidFill>
                  <a:srgbClr val="FFFF00"/>
                </a:solidFill>
              </a:rPr>
              <a:t> </a:t>
            </a:r>
            <a:r>
              <a:rPr lang="en-US" dirty="0"/>
              <a:t>a science or branch of biology that focuses on the study of microorganisms, which are the smallest living things include bacteriology.</a:t>
            </a:r>
          </a:p>
          <a:p>
            <a:pPr marL="0" indent="0" algn="l">
              <a:buNone/>
            </a:pPr>
            <a:endParaRPr lang="ar-IQ" dirty="0"/>
          </a:p>
        </p:txBody>
      </p:sp>
    </p:spTree>
    <p:extLst>
      <p:ext uri="{BB962C8B-B14F-4D97-AF65-F5344CB8AC3E}">
        <p14:creationId xmlns:p14="http://schemas.microsoft.com/office/powerpoint/2010/main" val="2794352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435280" cy="1399032"/>
          </a:xfrm>
          <a:solidFill>
            <a:srgbClr val="66FF33"/>
          </a:solidFill>
        </p:spPr>
        <p:txBody>
          <a:bodyPr>
            <a:normAutofit fontScale="90000"/>
          </a:bodyPr>
          <a:lstStyle/>
          <a:p>
            <a:r>
              <a:rPr lang="en-US" b="1" dirty="0" smtClean="0"/>
              <a:t/>
            </a:r>
            <a:br>
              <a:rPr lang="en-US" b="1" dirty="0" smtClean="0"/>
            </a:br>
            <a:r>
              <a:rPr lang="en-US" b="1" dirty="0" smtClean="0">
                <a:solidFill>
                  <a:schemeClr val="accent1">
                    <a:lumMod val="50000"/>
                  </a:schemeClr>
                </a:solidFill>
                <a:latin typeface="Times New Roman" pitchFamily="18" charset="0"/>
                <a:cs typeface="Times New Roman" pitchFamily="18" charset="0"/>
              </a:rPr>
              <a:t>What </a:t>
            </a:r>
            <a:r>
              <a:rPr lang="en-US" b="1" dirty="0">
                <a:solidFill>
                  <a:schemeClr val="accent1">
                    <a:lumMod val="50000"/>
                  </a:schemeClr>
                </a:solidFill>
                <a:latin typeface="Times New Roman" pitchFamily="18" charset="0"/>
                <a:cs typeface="Times New Roman" pitchFamily="18" charset="0"/>
              </a:rPr>
              <a:t>is </a:t>
            </a:r>
            <a:r>
              <a:rPr lang="en-US" b="1" dirty="0" smtClean="0">
                <a:solidFill>
                  <a:schemeClr val="accent1">
                    <a:lumMod val="50000"/>
                  </a:schemeClr>
                </a:solidFill>
                <a:latin typeface="Times New Roman" pitchFamily="18" charset="0"/>
                <a:cs typeface="Times New Roman" pitchFamily="18" charset="0"/>
              </a:rPr>
              <a:t>the difference between </a:t>
            </a:r>
            <a:r>
              <a:rPr lang="en-US" b="1" dirty="0" smtClean="0">
                <a:solidFill>
                  <a:schemeClr val="accent1">
                    <a:lumMod val="50000"/>
                  </a:schemeClr>
                </a:solidFill>
              </a:rPr>
              <a:t>living and </a:t>
            </a:r>
            <a:r>
              <a:rPr lang="en-US" b="1" dirty="0">
                <a:solidFill>
                  <a:schemeClr val="accent1">
                    <a:lumMod val="50000"/>
                  </a:schemeClr>
                </a:solidFill>
              </a:rPr>
              <a:t>nonliving things?</a:t>
            </a:r>
            <a:r>
              <a:rPr lang="en-US" b="1" dirty="0">
                <a:solidFill>
                  <a:srgbClr val="66FF33"/>
                </a:solidFill>
              </a:rPr>
              <a:t/>
            </a:r>
            <a:br>
              <a:rPr lang="en-US" b="1" dirty="0">
                <a:solidFill>
                  <a:srgbClr val="66FF33"/>
                </a:solidFill>
              </a:rPr>
            </a:br>
            <a:endParaRPr lang="ar-IQ" b="1" dirty="0">
              <a:solidFill>
                <a:srgbClr val="66FF33"/>
              </a:solidFill>
            </a:endParaRPr>
          </a:p>
        </p:txBody>
      </p:sp>
      <p:sp>
        <p:nvSpPr>
          <p:cNvPr id="3" name="Content Placeholder 2"/>
          <p:cNvSpPr>
            <a:spLocks noGrp="1"/>
          </p:cNvSpPr>
          <p:nvPr>
            <p:ph idx="1"/>
          </p:nvPr>
        </p:nvSpPr>
        <p:spPr>
          <a:solidFill>
            <a:srgbClr val="FF00FF"/>
          </a:solidFill>
        </p:spPr>
        <p:txBody>
          <a:bodyPr>
            <a:normAutofit/>
          </a:bodyPr>
          <a:lstStyle/>
          <a:p>
            <a:pPr lvl="0" algn="just" rtl="0"/>
            <a:r>
              <a:rPr lang="en-US" dirty="0" smtClean="0">
                <a:latin typeface="Times New Roman" pitchFamily="18" charset="0"/>
                <a:cs typeface="Times New Roman" pitchFamily="18" charset="0"/>
              </a:rPr>
              <a:t>Living things are made of one or more cell.</a:t>
            </a:r>
          </a:p>
          <a:p>
            <a:pPr lvl="0" algn="just" rtl="0"/>
            <a:r>
              <a:rPr lang="en-US" dirty="0" smtClean="0">
                <a:latin typeface="Times New Roman" pitchFamily="18" charset="0"/>
                <a:cs typeface="Times New Roman" pitchFamily="18" charset="0"/>
              </a:rPr>
              <a:t>Cells are the basic unit of structure and function in all living things</a:t>
            </a:r>
          </a:p>
          <a:p>
            <a:pPr lvl="0" algn="just" rtl="0"/>
            <a:r>
              <a:rPr lang="en-US" dirty="0" smtClean="0">
                <a:latin typeface="Times New Roman" pitchFamily="18" charset="0"/>
                <a:cs typeface="Times New Roman" pitchFamily="18" charset="0"/>
              </a:rPr>
              <a:t>There is at least one cell in any living and some organisms (called unicellular organisms)are only one cell. Multicellular organisms are composed of many cells or many different types of cells.</a:t>
            </a:r>
          </a:p>
          <a:p>
            <a:pPr marL="0" indent="0" algn="just">
              <a:buNone/>
            </a:pPr>
            <a:endParaRPr lang="ar-IQ" dirty="0">
              <a:latin typeface="Times New Roman" pitchFamily="18" charset="0"/>
              <a:cs typeface="Times New Roman" pitchFamily="18" charset="0"/>
            </a:endParaRPr>
          </a:p>
        </p:txBody>
      </p:sp>
    </p:spTree>
    <p:extLst>
      <p:ext uri="{BB962C8B-B14F-4D97-AF65-F5344CB8AC3E}">
        <p14:creationId xmlns:p14="http://schemas.microsoft.com/office/powerpoint/2010/main" val="3704480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66FF33"/>
          </a:solidFill>
        </p:spPr>
        <p:txBody>
          <a:bodyPr>
            <a:normAutofit fontScale="90000"/>
          </a:bodyPr>
          <a:lstStyle/>
          <a:p>
            <a:r>
              <a:rPr lang="en-US" b="1" dirty="0" smtClean="0"/>
              <a:t/>
            </a:r>
            <a:br>
              <a:rPr lang="en-US" b="1" dirty="0" smtClean="0"/>
            </a:br>
            <a:r>
              <a:rPr lang="en-US" sz="3600" b="1" dirty="0" smtClean="0">
                <a:solidFill>
                  <a:schemeClr val="accent1">
                    <a:lumMod val="50000"/>
                  </a:schemeClr>
                </a:solidFill>
                <a:latin typeface="Times New Roman" pitchFamily="18" charset="0"/>
                <a:cs typeface="Times New Roman" pitchFamily="18" charset="0"/>
              </a:rPr>
              <a:t>These </a:t>
            </a:r>
            <a:r>
              <a:rPr lang="en-US" sz="3600" b="1" dirty="0">
                <a:solidFill>
                  <a:schemeClr val="accent1">
                    <a:lumMod val="50000"/>
                  </a:schemeClr>
                </a:solidFill>
                <a:latin typeface="Times New Roman" pitchFamily="18" charset="0"/>
                <a:cs typeface="Times New Roman" pitchFamily="18" charset="0"/>
              </a:rPr>
              <a:t>basic characteristics of living thing</a:t>
            </a:r>
            <a:br>
              <a:rPr lang="en-US" sz="3600" b="1" dirty="0">
                <a:solidFill>
                  <a:schemeClr val="accent1">
                    <a:lumMod val="50000"/>
                  </a:schemeClr>
                </a:solidFill>
                <a:latin typeface="Times New Roman" pitchFamily="18" charset="0"/>
                <a:cs typeface="Times New Roman" pitchFamily="18" charset="0"/>
              </a:rPr>
            </a:br>
            <a:endParaRPr lang="ar-IQ" sz="3600" b="1" dirty="0">
              <a:solidFill>
                <a:schemeClr val="accent1">
                  <a:lumMod val="50000"/>
                </a:schemeClr>
              </a:solidFill>
              <a:latin typeface="Times New Roman" pitchFamily="18" charset="0"/>
              <a:cs typeface="Times New Roman" pitchFamily="18" charset="0"/>
            </a:endParaRPr>
          </a:p>
        </p:txBody>
      </p:sp>
      <p:sp>
        <p:nvSpPr>
          <p:cNvPr id="3" name="Content Placeholder 2"/>
          <p:cNvSpPr>
            <a:spLocks noGrp="1"/>
          </p:cNvSpPr>
          <p:nvPr>
            <p:ph idx="1"/>
          </p:nvPr>
        </p:nvSpPr>
        <p:spPr>
          <a:solidFill>
            <a:srgbClr val="FF00FF"/>
          </a:solidFill>
        </p:spPr>
        <p:txBody>
          <a:bodyPr>
            <a:normAutofit/>
          </a:bodyPr>
          <a:lstStyle/>
          <a:p>
            <a:pPr marL="0" lvl="0" indent="0" algn="l">
              <a:buNone/>
            </a:pPr>
            <a:r>
              <a:rPr lang="en-US" b="1" dirty="0" smtClean="0"/>
              <a:t>1- </a:t>
            </a:r>
            <a:r>
              <a:rPr lang="en-US" b="1" dirty="0" smtClean="0">
                <a:latin typeface="Times New Roman" pitchFamily="18" charset="0"/>
                <a:cs typeface="Times New Roman" pitchFamily="18" charset="0"/>
              </a:rPr>
              <a:t>Display organization</a:t>
            </a:r>
          </a:p>
          <a:p>
            <a:pPr marL="0" indent="0" algn="l">
              <a:buNone/>
            </a:pPr>
            <a:r>
              <a:rPr lang="en-US" b="1" dirty="0" smtClean="0">
                <a:latin typeface="Times New Roman" pitchFamily="18" charset="0"/>
                <a:cs typeface="Times New Roman" pitchFamily="18" charset="0"/>
              </a:rPr>
              <a:t>2- </a:t>
            </a:r>
            <a:r>
              <a:rPr lang="en-US" b="1" dirty="0">
                <a:latin typeface="Times New Roman" pitchFamily="18" charset="0"/>
                <a:cs typeface="Times New Roman" pitchFamily="18" charset="0"/>
              </a:rPr>
              <a:t>Growth and Develops</a:t>
            </a:r>
            <a:endParaRPr lang="en-US" dirty="0">
              <a:latin typeface="Times New Roman" pitchFamily="18" charset="0"/>
              <a:cs typeface="Times New Roman" pitchFamily="18" charset="0"/>
            </a:endParaRPr>
          </a:p>
          <a:p>
            <a:pPr marL="0" indent="0" algn="l">
              <a:buNone/>
            </a:pPr>
            <a:r>
              <a:rPr lang="en-US" dirty="0" smtClean="0">
                <a:latin typeface="Times New Roman" pitchFamily="18" charset="0"/>
                <a:cs typeface="Times New Roman" pitchFamily="18" charset="0"/>
              </a:rPr>
              <a:t>3- </a:t>
            </a:r>
            <a:r>
              <a:rPr lang="en-US" b="1" dirty="0">
                <a:latin typeface="Times New Roman" pitchFamily="18" charset="0"/>
                <a:cs typeface="Times New Roman" pitchFamily="18" charset="0"/>
              </a:rPr>
              <a:t>Reproduces</a:t>
            </a:r>
            <a:endParaRPr lang="en-US" dirty="0">
              <a:latin typeface="Times New Roman" pitchFamily="18" charset="0"/>
              <a:cs typeface="Times New Roman" pitchFamily="18" charset="0"/>
            </a:endParaRPr>
          </a:p>
          <a:p>
            <a:pPr marL="0" indent="0" algn="l">
              <a:buNone/>
            </a:pPr>
            <a:r>
              <a:rPr lang="en-US" dirty="0" smtClean="0">
                <a:latin typeface="Times New Roman" pitchFamily="18" charset="0"/>
                <a:cs typeface="Times New Roman" pitchFamily="18" charset="0"/>
              </a:rPr>
              <a:t>4- </a:t>
            </a:r>
            <a:r>
              <a:rPr lang="en-US" b="1" dirty="0">
                <a:latin typeface="Times New Roman" pitchFamily="18" charset="0"/>
                <a:cs typeface="Times New Roman" pitchFamily="18" charset="0"/>
              </a:rPr>
              <a:t>Responds to stimuli</a:t>
            </a:r>
            <a:endParaRPr lang="en-US" dirty="0">
              <a:latin typeface="Times New Roman" pitchFamily="18" charset="0"/>
              <a:cs typeface="Times New Roman" pitchFamily="18" charset="0"/>
            </a:endParaRPr>
          </a:p>
          <a:p>
            <a:pPr marL="0" lvl="0" indent="0" algn="l">
              <a:buNone/>
            </a:pPr>
            <a:r>
              <a:rPr lang="en-US" dirty="0" smtClean="0">
                <a:latin typeface="Times New Roman" pitchFamily="18" charset="0"/>
                <a:cs typeface="Times New Roman" pitchFamily="18" charset="0"/>
              </a:rPr>
              <a:t>5- </a:t>
            </a:r>
            <a:r>
              <a:rPr lang="en-US" b="1" dirty="0">
                <a:latin typeface="Times New Roman" pitchFamily="18" charset="0"/>
                <a:cs typeface="Times New Roman" pitchFamily="18" charset="0"/>
              </a:rPr>
              <a:t>Energy use and </a:t>
            </a:r>
            <a:r>
              <a:rPr lang="en-US" b="1" dirty="0" smtClean="0">
                <a:latin typeface="Times New Roman" pitchFamily="18" charset="0"/>
                <a:cs typeface="Times New Roman" pitchFamily="18" charset="0"/>
              </a:rPr>
              <a:t>metabolism</a:t>
            </a:r>
          </a:p>
          <a:p>
            <a:pPr marL="0" indent="0" algn="l">
              <a:buNone/>
            </a:pPr>
            <a:r>
              <a:rPr lang="en-US" b="1" dirty="0" smtClean="0">
                <a:latin typeface="Times New Roman" pitchFamily="18" charset="0"/>
                <a:cs typeface="Times New Roman" pitchFamily="18" charset="0"/>
              </a:rPr>
              <a:t>6- </a:t>
            </a:r>
            <a:r>
              <a:rPr lang="en-US" b="1" dirty="0">
                <a:latin typeface="Times New Roman" pitchFamily="18" charset="0"/>
                <a:cs typeface="Times New Roman" pitchFamily="18" charset="0"/>
              </a:rPr>
              <a:t>Maintains homeostasis</a:t>
            </a:r>
            <a:endParaRPr lang="en-US" dirty="0">
              <a:latin typeface="Times New Roman" pitchFamily="18" charset="0"/>
              <a:cs typeface="Times New Roman" pitchFamily="18" charset="0"/>
            </a:endParaRPr>
          </a:p>
          <a:p>
            <a:pPr marL="0" indent="0" algn="l">
              <a:buNone/>
            </a:pPr>
            <a:r>
              <a:rPr lang="en-US" dirty="0" smtClean="0">
                <a:latin typeface="Times New Roman" pitchFamily="18" charset="0"/>
                <a:cs typeface="Times New Roman" pitchFamily="18" charset="0"/>
              </a:rPr>
              <a:t>7- </a:t>
            </a:r>
            <a:r>
              <a:rPr lang="en-US" b="1" dirty="0">
                <a:latin typeface="Times New Roman" pitchFamily="18" charset="0"/>
                <a:cs typeface="Times New Roman" pitchFamily="18" charset="0"/>
              </a:rPr>
              <a:t>Adaptation</a:t>
            </a:r>
            <a:endParaRPr lang="en-US" dirty="0">
              <a:latin typeface="Times New Roman" pitchFamily="18" charset="0"/>
              <a:cs typeface="Times New Roman" pitchFamily="18" charset="0"/>
            </a:endParaRPr>
          </a:p>
          <a:p>
            <a:pPr marL="0" indent="0" algn="l">
              <a:buNone/>
            </a:pPr>
            <a:r>
              <a:rPr lang="en-US" dirty="0" smtClean="0">
                <a:latin typeface="Times New Roman" pitchFamily="18" charset="0"/>
                <a:cs typeface="Times New Roman" pitchFamily="18" charset="0"/>
              </a:rPr>
              <a:t>8- </a:t>
            </a:r>
            <a:r>
              <a:rPr lang="en-US" b="1" dirty="0" smtClean="0">
                <a:latin typeface="Times New Roman" pitchFamily="18" charset="0"/>
                <a:cs typeface="Times New Roman" pitchFamily="18" charset="0"/>
              </a:rPr>
              <a:t>Evolution</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4539445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36</TotalTime>
  <Words>352</Words>
  <Application>Microsoft Office PowerPoint</Application>
  <PresentationFormat>On-screen Show (4:3)</PresentationFormat>
  <Paragraphs>56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Verve</vt:lpstr>
      <vt:lpstr>PowerPoint Presentation</vt:lpstr>
      <vt:lpstr>PowerPoint Presentation</vt:lpstr>
      <vt:lpstr>PowerPoint Presentation</vt:lpstr>
      <vt:lpstr>PowerPoint Presentation</vt:lpstr>
      <vt:lpstr>Branched of the biology </vt:lpstr>
      <vt:lpstr>PowerPoint Presentation</vt:lpstr>
      <vt:lpstr> What is the difference between living and nonliving things? </vt:lpstr>
      <vt:lpstr> These basic characteristics of living thing </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Maher</dc:creator>
  <cp:lastModifiedBy>Maher</cp:lastModifiedBy>
  <cp:revision>5</cp:revision>
  <dcterms:created xsi:type="dcterms:W3CDTF">2019-09-14T08:07:35Z</dcterms:created>
  <dcterms:modified xsi:type="dcterms:W3CDTF">2019-09-18T05:45:34Z</dcterms:modified>
</cp:coreProperties>
</file>